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4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drnormanherr/CSCS-Activities/cscs-investigations---biology/enzym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Enzymes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Dr Reshmy K.R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Professor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Dept.of Physiology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SKHMC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Classification of 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1.Oxidoreductases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   dehydrogenases, reductases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2.Transferases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  Aminotransferases( Asparte  aminotransferases ASAT), Phpsphotrasferases ( glycogen phosphorylase)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3. Hydrolases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Esterases acetylcholinesterase, peptidases /Proteases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4. Lyases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 aldolase, fumerase</a:t>
            </a:r>
          </a:p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5. Isomerases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cis- trans isomerases</a:t>
            </a:r>
          </a:p>
          <a:p>
            <a:pPr marL="0" indent="0">
              <a:buNone/>
            </a:pP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6.Ligases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pyurvate ligases ,glutamine synthetase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Iso enzymes</a:t>
            </a:r>
            <a:br>
              <a:rPr lang="en-US">
                <a:latin typeface="Times New Roman" panose="02020603050405020304" charset="0"/>
                <a:cs typeface="Times New Roman" panose="02020603050405020304" charset="0"/>
              </a:rPr>
            </a:b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Some enzymes catalyze the same reaction but differ slightly in their structure.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plays an important role in medicine since different isoenzymes are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typical for specific organs and thus provide conclusions about pathologies.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valuable diagnostic parameter for the detection of diseases , when a certain isoenzyme is increased inthe blood.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eg; CK Creatine kinase - localized in heart muscle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Coenzymes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Enzymes are often dependent on auxiliary molecules, so called         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coenxymes without which a reaction might not be catalyzed.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These helpers can be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firmly bound to the enzyme - prosthetic group.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Can exist in soluble form.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Purpose is to support taking over, eg;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the transfer of electrons.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NAD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</a:rPr>
              <a:t>+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/NADP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</a:rPr>
              <a:t>+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FAD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Cytochrome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Biotin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Coenzyme 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Kinetics of 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3505"/>
            <a:ext cx="10515600" cy="4803775"/>
          </a:xfrm>
        </p:spPr>
        <p:txBody>
          <a:bodyPr>
            <a:normAutofit fontScale="90000" lnSpcReduction="10000"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sequences of enxymes - catalyzed reactions with the dependence on various parametres.</a:t>
            </a:r>
          </a:p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Dependence of the reation rate on temperature.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reaction rate doubles for every 10 degree  increase in temp.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dependence of the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reaction rate on pH value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Enzymes have a optimum pH and changes in the pH value cause functional group of enzymes itself or of its substrate to change - leads to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changes in the spatial structure so that bond at the active center is improved or deteriorated.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Denaturation of enzymes at stronger pH &amp; at too high temperature.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Eg pepsin acts at a pH of 2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Michaelis-Menten model-</a:t>
            </a:r>
            <a:b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Dependence of the reaction rate on substrate conc.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One of the simplest and best-known approaches to enzyme kinetics. 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KM -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Michaelis constant is the substrate concentration at which the reaction velocity is 50% of the Vmax. 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[S] is the concentration of the substrate S.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7365" y="1824990"/>
            <a:ext cx="5334635" cy="474091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3425" y="0"/>
            <a:ext cx="10620375" cy="514985"/>
          </a:xfrm>
        </p:spPr>
        <p:txBody>
          <a:bodyPr>
            <a:normAutofit fontScale="90000"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/>
            </a:r>
            <a:b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Michaelis-Menten model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en-US">
                <a:latin typeface="Times New Roman" panose="02020603050405020304" charset="0"/>
                <a:cs typeface="Times New Roman" panose="02020603050405020304" charset="0"/>
              </a:rPr>
            </a:b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935" y="514985"/>
            <a:ext cx="7503160" cy="6131560"/>
          </a:xfrm>
        </p:spPr>
        <p:txBody>
          <a:bodyPr>
            <a:normAutofit fontScale="25000" lnSpcReduction="10000"/>
          </a:bodyPr>
          <a:lstStyle/>
          <a:p>
            <a:endParaRPr lang="en-US"/>
          </a:p>
          <a:p>
            <a:r>
              <a:rPr lang="en-US" sz="9600">
                <a:latin typeface="Times New Roman" panose="02020603050405020304" charset="0"/>
                <a:cs typeface="Times New Roman" panose="02020603050405020304" charset="0"/>
              </a:rPr>
              <a:t>Km is the Michaelis-Menten constant which shows the </a:t>
            </a:r>
            <a:r>
              <a:rPr lang="en-US" sz="9600" b="1">
                <a:latin typeface="Times New Roman" panose="02020603050405020304" charset="0"/>
                <a:cs typeface="Times New Roman" panose="02020603050405020304" charset="0"/>
              </a:rPr>
              <a:t>concentration of the substrate when the reaction velocity is equal to one half of the maximal velocity for the reaction.</a:t>
            </a:r>
          </a:p>
          <a:p>
            <a:endParaRPr lang="en-US" sz="9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9600">
                <a:latin typeface="Times New Roman" panose="02020603050405020304" charset="0"/>
                <a:cs typeface="Times New Roman" panose="02020603050405020304" charset="0"/>
              </a:rPr>
              <a:t> It can also be thought of as a measure of how well a substrate complexes with a given enzyme, otherwise known as its </a:t>
            </a:r>
            <a:r>
              <a:rPr lang="en-US" sz="9600" b="1">
                <a:latin typeface="Times New Roman" panose="02020603050405020304" charset="0"/>
                <a:cs typeface="Times New Roman" panose="02020603050405020304" charset="0"/>
              </a:rPr>
              <a:t>binding affinity.</a:t>
            </a:r>
          </a:p>
          <a:p>
            <a:endParaRPr lang="en-US" sz="9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9600">
                <a:latin typeface="Times New Roman" panose="02020603050405020304" charset="0"/>
                <a:cs typeface="Times New Roman" panose="02020603050405020304" charset="0"/>
              </a:rPr>
              <a:t> An equation with a </a:t>
            </a:r>
            <a:r>
              <a:rPr lang="en-US" sz="9600" b="1">
                <a:latin typeface="Times New Roman" panose="02020603050405020304" charset="0"/>
                <a:cs typeface="Times New Roman" panose="02020603050405020304" charset="0"/>
              </a:rPr>
              <a:t>low Km value indicates a large binding affinity, </a:t>
            </a:r>
            <a:r>
              <a:rPr lang="en-US" sz="9600">
                <a:latin typeface="Times New Roman" panose="02020603050405020304" charset="0"/>
                <a:cs typeface="Times New Roman" panose="02020603050405020304" charset="0"/>
              </a:rPr>
              <a:t>as the reaction will approach Vmax more rapidly. </a:t>
            </a:r>
          </a:p>
          <a:p>
            <a:r>
              <a:rPr lang="en-US" sz="9600">
                <a:latin typeface="Times New Roman" panose="02020603050405020304" charset="0"/>
                <a:cs typeface="Times New Roman" panose="02020603050405020304" charset="0"/>
              </a:rPr>
              <a:t>An equation with a </a:t>
            </a:r>
            <a:r>
              <a:rPr lang="en-US" sz="9600" b="1">
                <a:latin typeface="Times New Roman" panose="02020603050405020304" charset="0"/>
                <a:cs typeface="Times New Roman" panose="02020603050405020304" charset="0"/>
              </a:rPr>
              <a:t>high Km indicates that the enzyme does not bind as efficiently with the substrate,</a:t>
            </a:r>
            <a:r>
              <a:rPr lang="en-US" sz="9600">
                <a:latin typeface="Times New Roman" panose="02020603050405020304" charset="0"/>
                <a:cs typeface="Times New Roman" panose="02020603050405020304" charset="0"/>
              </a:rPr>
              <a:t> and Vmax will only be reached if the substrate concentration is high enough to saturate the enzyme.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31480" y="800735"/>
            <a:ext cx="3709035" cy="2293620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7766685" y="3600450"/>
            <a:ext cx="397383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V0 is the initial velocity of the reaction.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Vmax is the maximal rate of the reaction.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[Substrate] is the concentration of the substrate.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468630"/>
            <a:ext cx="10515600" cy="5708650"/>
          </a:xfrm>
        </p:spPr>
        <p:txBody>
          <a:bodyPr>
            <a:normAutofit fontScale="90000" lnSpcReduction="10000"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Michaelis-Menten equation arises from the general equation for an enzymatic reaction-: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 E + S ↔ ES ↔ E + P,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where E is the enzyme, S is the substrate, ES is the enzyme-substrate complex, and P is the product. </a:t>
            </a:r>
          </a:p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enzyme combines with the substrate in order to form the </a:t>
            </a:r>
            <a:r>
              <a:rPr lang="en-US" b="1" i="1" u="sng">
                <a:latin typeface="Times New Roman" panose="02020603050405020304" charset="0"/>
                <a:cs typeface="Times New Roman" panose="02020603050405020304" charset="0"/>
              </a:rPr>
              <a:t>ES complex, which in turn converts to product while preserving the enzyme. </a:t>
            </a:r>
          </a:p>
          <a:p>
            <a:pPr marL="0" indent="0">
              <a:buNone/>
            </a:pP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rate of the forward reaction from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E + S to ES may be termed k1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, and the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reverse reaction as k-1.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Likewise, for the reaction from the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ES complex to E and P, the forward reaction rate is k2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, and the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reverse is k-2.</a:t>
            </a:r>
          </a:p>
          <a:p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Therefore, </a:t>
            </a:r>
            <a:r>
              <a:rPr lang="en-US" b="1" u="sng">
                <a:latin typeface="Times New Roman" panose="02020603050405020304" charset="0"/>
                <a:cs typeface="Times New Roman" panose="02020603050405020304" charset="0"/>
              </a:rPr>
              <a:t>the ES complex may dissolve back into the enzyme and substrate, or move forward to form product.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sz="1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000" dirty="0" smtClean="0"/>
              <a:t>References</a:t>
            </a:r>
          </a:p>
          <a:p>
            <a:endParaRPr lang="en-US" sz="1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000" spc="50" dirty="0" smtClean="0">
                <a:ln w="11430"/>
                <a:hlinkClick r:id="rId2"/>
              </a:rPr>
              <a:t>https://sites.google.com/site/drnormanherr/CSCS-Activities/cscs-investigations---</a:t>
            </a:r>
            <a:r>
              <a:rPr lang="en-US" sz="1000" spc="50" dirty="0" smtClean="0">
                <a:ln w="11430"/>
                <a:hlinkClick r:id="rId2"/>
              </a:rPr>
              <a:t>biology/enzymes</a:t>
            </a:r>
            <a:endParaRPr lang="en-US" sz="1000" spc="50" dirty="0" smtClean="0">
              <a:ln w="11430"/>
            </a:endParaRPr>
          </a:p>
          <a:p>
            <a:pPr>
              <a:buNone/>
            </a:pPr>
            <a:r>
              <a:rPr lang="en-US" sz="1000" spc="50" dirty="0" smtClean="0">
                <a:ln w="11430"/>
              </a:rPr>
              <a:t>https://www.genome.gov/genetics-glossary/Enzyme</a:t>
            </a:r>
            <a:endParaRPr lang="en-US" sz="1000" spc="50" dirty="0" smtClean="0">
              <a:ln w="11430"/>
            </a:endParaRPr>
          </a:p>
          <a:p>
            <a:endParaRPr lang="en-US" sz="1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Biocatalysts which accelerate chemical reactions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 and plays a vital role in metabolism.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Consist of proteins with a molecular weight of about 10,000-100,000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en-US" u="sng">
                <a:latin typeface="Times New Roman" panose="02020603050405020304" charset="0"/>
                <a:cs typeface="Times New Roman" panose="02020603050405020304" charset="0"/>
              </a:rPr>
              <a:t>substances that are converted by enzymes are referred as substrates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, the end result is the </a:t>
            </a:r>
            <a:r>
              <a:rPr lang="en-US" u="sng">
                <a:latin typeface="Times New Roman" panose="02020603050405020304" charset="0"/>
                <a:cs typeface="Times New Roman" panose="02020603050405020304" charset="0"/>
              </a:rPr>
              <a:t>products.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65"/>
            <a:ext cx="10515600" cy="58674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Enzymes as Biocatalysts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1385"/>
            <a:ext cx="10515600" cy="525589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Biocatalysts </a:t>
            </a:r>
            <a:r>
              <a:rPr lang="en-US" b="1" dirty="0">
                <a:latin typeface="Times New Roman" panose="02020603050405020304" charset="0"/>
                <a:cs typeface="Times New Roman" panose="02020603050405020304" charset="0"/>
              </a:rPr>
              <a:t>do not change the reaction pathway</a:t>
            </a:r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 of a chemical reaction , but rather they </a:t>
            </a:r>
            <a:r>
              <a:rPr lang="en-US" b="1" dirty="0">
                <a:latin typeface="Times New Roman" panose="02020603050405020304" charset="0"/>
                <a:cs typeface="Times New Roman" panose="02020603050405020304" charset="0"/>
              </a:rPr>
              <a:t>accelerate the reaction by lowering the activation energy.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During the conversion of substrates to products , </a:t>
            </a:r>
            <a:r>
              <a:rPr lang="en-US" b="1" dirty="0">
                <a:latin typeface="Times New Roman" panose="02020603050405020304" charset="0"/>
                <a:cs typeface="Times New Roman" panose="02020603050405020304" charset="0"/>
              </a:rPr>
              <a:t>the enzyme is not consumed  and exists unchanged after the reaction.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The reaction pathway  can be represented simply as follows.</a:t>
            </a:r>
          </a:p>
          <a:p>
            <a:pPr marL="0" indent="0">
              <a:buNone/>
            </a:pP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dirty="0">
                <a:latin typeface="Times New Roman" panose="02020603050405020304" charset="0"/>
                <a:cs typeface="Times New Roman" panose="02020603050405020304" charset="0"/>
              </a:rPr>
              <a:t>E + S      ES        E +  P</a:t>
            </a:r>
          </a:p>
          <a:p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658495" y="5039995"/>
            <a:ext cx="7112000" cy="1664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Enzymes undergo an interaction with substrate  known as E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nzyme - Substrate complex 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substrate -binding occurs at the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 active center of the enzyme.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active center is a three -dimensional, specifically  folded region , made  of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aminoacids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and is usually arranged in a hollow shape.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substrate -binding functions according to the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Induced -fit model,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which  states that the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active center changes its conformity after substrate  binding in such a way that it is complementary to the substrate.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Induced fit model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691640"/>
            <a:ext cx="5181600" cy="462089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10515" y="1359535"/>
            <a:ext cx="5861685" cy="5083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Enzyme specificities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1. Substrate  specificity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induced -fit model forms the basis of the substrate specificity of enzymes - each enzyme can convert  only one particular substrate.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eg:  glucokinase  of the liver converts only glucose into glucose -6- phosphate and no other hexoses.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2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. Stereospecificity</a:t>
            </a:r>
          </a:p>
          <a:p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eg; lactate dehydrogenase, can only convert L- Lactate to pyruvate and not its mirror image D-lactate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Lactate dehydrogense is sterospecific or optically specific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3. Group specificity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If an enzyme reacts with a specific chemical  group  aminogroup, that is located on the substrate , then the substrate itself is not relevant , but rather the chemical group that it carries.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4. Reaction specificity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specificity of reaction states that each enzymes can catalyze only a specific type of reaction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enzyme X catalyzes the reaction E  + S    ES       E +  P, but might not catalyze similar reaction E +  S      ES      E +  P1 +  P2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7498715" y="4477385"/>
            <a:ext cx="196215" cy="755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8208010" y="4446905"/>
            <a:ext cx="542925" cy="755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7181850" y="4779010"/>
            <a:ext cx="316865" cy="755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6246495" y="4854575"/>
            <a:ext cx="241300" cy="75565"/>
          </a:xfrm>
          <a:prstGeom prst="leftRightArrow">
            <a:avLst>
              <a:gd name="adj1" fmla="val 4957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1006</Words>
  <Application>WPS Presentation</Application>
  <PresentationFormat>Custom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Enzymes</vt:lpstr>
      <vt:lpstr>Enzymes</vt:lpstr>
      <vt:lpstr>Enzymes as Biocatalysts</vt:lpstr>
      <vt:lpstr>Slide 4</vt:lpstr>
      <vt:lpstr>Induced fit model</vt:lpstr>
      <vt:lpstr>Enzyme specificities</vt:lpstr>
      <vt:lpstr>Slide 7</vt:lpstr>
      <vt:lpstr>Slide 8</vt:lpstr>
      <vt:lpstr>Slide 9</vt:lpstr>
      <vt:lpstr>Classification of enzymes</vt:lpstr>
      <vt:lpstr>Slide 11</vt:lpstr>
      <vt:lpstr>Iso enzymes </vt:lpstr>
      <vt:lpstr>Coenzymes</vt:lpstr>
      <vt:lpstr>Kinetics of enzymes</vt:lpstr>
      <vt:lpstr>Michaelis-Menten model- Dependence of the reaction rate on substrate conc. </vt:lpstr>
      <vt:lpstr> Michaelis-Menten model  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J.R.Vishnu Shankar</dc:creator>
  <cp:lastModifiedBy>J.R.Vishnu Shankar</cp:lastModifiedBy>
  <cp:revision>23</cp:revision>
  <dcterms:created xsi:type="dcterms:W3CDTF">2020-09-03T12:55:00Z</dcterms:created>
  <dcterms:modified xsi:type="dcterms:W3CDTF">2020-11-16T08:54:22Z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